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6" r:id="rId7"/>
    <p:sldId id="268" r:id="rId8"/>
    <p:sldId id="267" r:id="rId9"/>
    <p:sldId id="261" r:id="rId10"/>
    <p:sldId id="269" r:id="rId11"/>
    <p:sldId id="262" r:id="rId12"/>
    <p:sldId id="263" r:id="rId13"/>
    <p:sldId id="264" r:id="rId14"/>
    <p:sldId id="265"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05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Nhatot.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nhatot.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Hệ thống Dự đoán Giá Nhà Dựa trên Dữ liệu Giao dịch Lịch sử</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52D01-F99C-C78D-B3A3-AFA3857887DD}"/>
              </a:ext>
            </a:extLst>
          </p:cNvPr>
          <p:cNvPicPr>
            <a:picLocks noChangeAspect="1"/>
          </p:cNvPicPr>
          <p:nvPr/>
        </p:nvPicPr>
        <p:blipFill>
          <a:blip r:embed="rId2"/>
          <a:stretch>
            <a:fillRect/>
          </a:stretch>
        </p:blipFill>
        <p:spPr>
          <a:xfrm>
            <a:off x="2981325" y="381000"/>
            <a:ext cx="8667750" cy="7467600"/>
          </a:xfrm>
          <a:prstGeom prst="rect">
            <a:avLst/>
          </a:prstGeom>
        </p:spPr>
      </p:pic>
    </p:spTree>
    <p:extLst>
      <p:ext uri="{BB962C8B-B14F-4D97-AF65-F5344CB8AC3E}">
        <p14:creationId xmlns:p14="http://schemas.microsoft.com/office/powerpoint/2010/main" val="391097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174" y="1068467"/>
            <a:ext cx="7685723" cy="477679"/>
          </a:xfrm>
          <a:prstGeom prst="rect">
            <a:avLst/>
          </a:prstGeom>
          <a:noFill/>
          <a:ln/>
        </p:spPr>
        <p:txBody>
          <a:bodyPr wrap="none" lIns="0" tIns="0" rIns="0" bIns="0" rtlCol="0" anchor="t"/>
          <a:lstStyle/>
          <a:p>
            <a:pPr marL="0" indent="0" algn="l">
              <a:lnSpc>
                <a:spcPts val="3750"/>
              </a:lnSpc>
              <a:buNone/>
            </a:pPr>
            <a:r>
              <a:rPr lang="en-US" sz="3000" b="1" dirty="0">
                <a:solidFill>
                  <a:srgbClr val="000000"/>
                </a:solidFill>
                <a:latin typeface="Inter Bold" pitchFamily="34" charset="0"/>
                <a:ea typeface="Inter Bold" pitchFamily="34" charset="-122"/>
                <a:cs typeface="Inter Bold" pitchFamily="34" charset="-120"/>
              </a:rPr>
              <a:t>Lựa chọn Mô hình: Ưu tiên cây quyết định</a:t>
            </a:r>
            <a:endParaRPr lang="en-US" sz="3000" dirty="0"/>
          </a:p>
        </p:txBody>
      </p:sp>
      <p:sp>
        <p:nvSpPr>
          <p:cNvPr id="4" name="Text 1"/>
          <p:cNvSpPr/>
          <p:nvPr/>
        </p:nvSpPr>
        <p:spPr>
          <a:xfrm>
            <a:off x="6155174" y="1832729"/>
            <a:ext cx="7806452" cy="61150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Các mô hình dựa trên cây đã được chọn vì khả năng xử lý tốt các đặc tính phức tạp của dữ liệu bất động sản.</a:t>
            </a:r>
            <a:endParaRPr lang="en-US" sz="1500" dirty="0"/>
          </a:p>
        </p:txBody>
      </p:sp>
      <p:sp>
        <p:nvSpPr>
          <p:cNvPr id="5" name="Shape 2"/>
          <p:cNvSpPr/>
          <p:nvPr/>
        </p:nvSpPr>
        <p:spPr>
          <a:xfrm>
            <a:off x="6155174" y="2945725"/>
            <a:ext cx="3807738" cy="2021800"/>
          </a:xfrm>
          <a:prstGeom prst="roundRect">
            <a:avLst>
              <a:gd name="adj" fmla="val 5427"/>
            </a:avLst>
          </a:prstGeom>
          <a:solidFill>
            <a:srgbClr val="FFFFFF"/>
          </a:solidFill>
          <a:ln/>
        </p:spPr>
        <p:txBody>
          <a:bodyPr/>
          <a:lstStyle/>
          <a:p>
            <a:endParaRPr lang="en-US"/>
          </a:p>
        </p:txBody>
      </p:sp>
      <p:sp>
        <p:nvSpPr>
          <p:cNvPr id="6" name="Shape 3"/>
          <p:cNvSpPr/>
          <p:nvPr/>
        </p:nvSpPr>
        <p:spPr>
          <a:xfrm>
            <a:off x="6155174" y="2922865"/>
            <a:ext cx="3807738" cy="91440"/>
          </a:xfrm>
          <a:prstGeom prst="roundRect">
            <a:avLst>
              <a:gd name="adj" fmla="val 87770"/>
            </a:avLst>
          </a:prstGeom>
          <a:solidFill>
            <a:srgbClr val="4950BC"/>
          </a:solidFill>
          <a:ln/>
        </p:spPr>
        <p:txBody>
          <a:bodyPr/>
          <a:lstStyle/>
          <a:p>
            <a:endParaRPr lang="en-US"/>
          </a:p>
        </p:txBody>
      </p:sp>
      <p:sp>
        <p:nvSpPr>
          <p:cNvPr id="7" name="Shape 4"/>
          <p:cNvSpPr/>
          <p:nvPr/>
        </p:nvSpPr>
        <p:spPr>
          <a:xfrm>
            <a:off x="7772400" y="2659142"/>
            <a:ext cx="573167" cy="573167"/>
          </a:xfrm>
          <a:prstGeom prst="roundRect">
            <a:avLst>
              <a:gd name="adj" fmla="val 159535"/>
            </a:avLst>
          </a:prstGeom>
          <a:solidFill>
            <a:srgbClr val="4950BC"/>
          </a:solidFill>
          <a:ln/>
        </p:spPr>
        <p:txBody>
          <a:bodyPr/>
          <a:lstStyle/>
          <a:p>
            <a:endParaRPr lang="en-US"/>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4326" y="2831068"/>
            <a:ext cx="229195" cy="229195"/>
          </a:xfrm>
          <a:prstGeom prst="rect">
            <a:avLst/>
          </a:prstGeom>
        </p:spPr>
      </p:pic>
      <p:sp>
        <p:nvSpPr>
          <p:cNvPr id="9" name="Text 5"/>
          <p:cNvSpPr/>
          <p:nvPr/>
        </p:nvSpPr>
        <p:spPr>
          <a:xfrm>
            <a:off x="6369010" y="3423404"/>
            <a:ext cx="2388513"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Phi tuyến tính</a:t>
            </a:r>
            <a:endParaRPr lang="en-US" sz="1850" dirty="0"/>
          </a:p>
        </p:txBody>
      </p:sp>
      <p:sp>
        <p:nvSpPr>
          <p:cNvPr id="10" name="Text 6"/>
          <p:cNvSpPr/>
          <p:nvPr/>
        </p:nvSpPr>
        <p:spPr>
          <a:xfrm>
            <a:off x="6369010" y="3836432"/>
            <a:ext cx="3380065" cy="9172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Mô hình cây xử lý hiệu quả các mối quan hệ phi tuyến tính phức tạp trong dữ liệu giá nhà.</a:t>
            </a:r>
            <a:endParaRPr lang="en-US" sz="1500" dirty="0"/>
          </a:p>
        </p:txBody>
      </p:sp>
      <p:sp>
        <p:nvSpPr>
          <p:cNvPr id="11" name="Shape 7"/>
          <p:cNvSpPr/>
          <p:nvPr/>
        </p:nvSpPr>
        <p:spPr>
          <a:xfrm>
            <a:off x="10153888" y="2945725"/>
            <a:ext cx="3807738" cy="2021800"/>
          </a:xfrm>
          <a:prstGeom prst="roundRect">
            <a:avLst>
              <a:gd name="adj" fmla="val 5427"/>
            </a:avLst>
          </a:prstGeom>
          <a:solidFill>
            <a:srgbClr val="FFFFFF"/>
          </a:solidFill>
          <a:ln/>
        </p:spPr>
        <p:txBody>
          <a:bodyPr/>
          <a:lstStyle/>
          <a:p>
            <a:endParaRPr lang="en-US"/>
          </a:p>
        </p:txBody>
      </p:sp>
      <p:sp>
        <p:nvSpPr>
          <p:cNvPr id="12" name="Shape 8"/>
          <p:cNvSpPr/>
          <p:nvPr/>
        </p:nvSpPr>
        <p:spPr>
          <a:xfrm>
            <a:off x="10153888" y="2922865"/>
            <a:ext cx="3807738" cy="91440"/>
          </a:xfrm>
          <a:prstGeom prst="roundRect">
            <a:avLst>
              <a:gd name="adj" fmla="val 87770"/>
            </a:avLst>
          </a:prstGeom>
          <a:solidFill>
            <a:srgbClr val="4950BC"/>
          </a:solidFill>
          <a:ln/>
        </p:spPr>
        <p:txBody>
          <a:bodyPr/>
          <a:lstStyle/>
          <a:p>
            <a:endParaRPr lang="en-US"/>
          </a:p>
        </p:txBody>
      </p:sp>
      <p:sp>
        <p:nvSpPr>
          <p:cNvPr id="13" name="Shape 9"/>
          <p:cNvSpPr/>
          <p:nvPr/>
        </p:nvSpPr>
        <p:spPr>
          <a:xfrm>
            <a:off x="11771114" y="2659142"/>
            <a:ext cx="573167" cy="573167"/>
          </a:xfrm>
          <a:prstGeom prst="roundRect">
            <a:avLst>
              <a:gd name="adj" fmla="val 159535"/>
            </a:avLst>
          </a:prstGeom>
          <a:solidFill>
            <a:srgbClr val="4950BC"/>
          </a:solidFill>
          <a:ln/>
        </p:spPr>
        <p:txBody>
          <a:bodyPr/>
          <a:lstStyle/>
          <a:p>
            <a:endParaRPr lang="en-US"/>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3040" y="2831068"/>
            <a:ext cx="229195" cy="229195"/>
          </a:xfrm>
          <a:prstGeom prst="rect">
            <a:avLst/>
          </a:prstGeom>
        </p:spPr>
      </p:pic>
      <p:sp>
        <p:nvSpPr>
          <p:cNvPr id="15" name="Text 10"/>
          <p:cNvSpPr/>
          <p:nvPr/>
        </p:nvSpPr>
        <p:spPr>
          <a:xfrm>
            <a:off x="10367724" y="3423404"/>
            <a:ext cx="3231118"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Mạnh mẽ với giá trị ngoại lai</a:t>
            </a:r>
            <a:endParaRPr lang="en-US" sz="1850" dirty="0"/>
          </a:p>
        </p:txBody>
      </p:sp>
      <p:sp>
        <p:nvSpPr>
          <p:cNvPr id="16" name="Text 11"/>
          <p:cNvSpPr/>
          <p:nvPr/>
        </p:nvSpPr>
        <p:spPr>
          <a:xfrm>
            <a:off x="10367724" y="3836432"/>
            <a:ext cx="3380065" cy="91725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Ít nhạy cảm với các giá trị ngoại lai so với các mô hình tuyến tính, phù hợp với phân bố dài của dữ liệu.</a:t>
            </a:r>
            <a:endParaRPr lang="en-US" sz="1500" dirty="0"/>
          </a:p>
        </p:txBody>
      </p:sp>
      <p:sp>
        <p:nvSpPr>
          <p:cNvPr id="17" name="Shape 12"/>
          <p:cNvSpPr/>
          <p:nvPr/>
        </p:nvSpPr>
        <p:spPr>
          <a:xfrm>
            <a:off x="6155174" y="5445085"/>
            <a:ext cx="7806452" cy="1716048"/>
          </a:xfrm>
          <a:prstGeom prst="roundRect">
            <a:avLst>
              <a:gd name="adj" fmla="val 6394"/>
            </a:avLst>
          </a:prstGeom>
          <a:solidFill>
            <a:srgbClr val="FFFFFF"/>
          </a:solidFill>
          <a:ln/>
        </p:spPr>
        <p:txBody>
          <a:bodyPr/>
          <a:lstStyle/>
          <a:p>
            <a:endParaRPr lang="en-US"/>
          </a:p>
        </p:txBody>
      </p:sp>
      <p:sp>
        <p:nvSpPr>
          <p:cNvPr id="18" name="Shape 13"/>
          <p:cNvSpPr/>
          <p:nvPr/>
        </p:nvSpPr>
        <p:spPr>
          <a:xfrm>
            <a:off x="6155174" y="5422225"/>
            <a:ext cx="7806452" cy="91440"/>
          </a:xfrm>
          <a:prstGeom prst="roundRect">
            <a:avLst>
              <a:gd name="adj" fmla="val 87770"/>
            </a:avLst>
          </a:prstGeom>
          <a:solidFill>
            <a:srgbClr val="4950BC"/>
          </a:solidFill>
          <a:ln/>
        </p:spPr>
        <p:txBody>
          <a:bodyPr/>
          <a:lstStyle/>
          <a:p>
            <a:endParaRPr lang="en-US"/>
          </a:p>
        </p:txBody>
      </p:sp>
      <p:sp>
        <p:nvSpPr>
          <p:cNvPr id="19" name="Shape 14"/>
          <p:cNvSpPr/>
          <p:nvPr/>
        </p:nvSpPr>
        <p:spPr>
          <a:xfrm>
            <a:off x="9771817" y="5158502"/>
            <a:ext cx="573167" cy="573167"/>
          </a:xfrm>
          <a:prstGeom prst="roundRect">
            <a:avLst>
              <a:gd name="adj" fmla="val 159535"/>
            </a:avLst>
          </a:prstGeom>
          <a:solidFill>
            <a:srgbClr val="4950BC"/>
          </a:solidFill>
          <a:ln/>
        </p:spPr>
        <p:txBody>
          <a:bodyPr/>
          <a:lstStyle/>
          <a:p>
            <a:endParaRPr lang="en-US"/>
          </a:p>
        </p:txBody>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43743" y="5330428"/>
            <a:ext cx="229195" cy="229195"/>
          </a:xfrm>
          <a:prstGeom prst="rect">
            <a:avLst/>
          </a:prstGeom>
        </p:spPr>
      </p:pic>
      <p:sp>
        <p:nvSpPr>
          <p:cNvPr id="21" name="Text 15"/>
          <p:cNvSpPr/>
          <p:nvPr/>
        </p:nvSpPr>
        <p:spPr>
          <a:xfrm>
            <a:off x="6369010" y="5922764"/>
            <a:ext cx="2388513"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Đa dạng</a:t>
            </a:r>
            <a:endParaRPr lang="en-US" sz="1850" dirty="0"/>
          </a:p>
        </p:txBody>
      </p:sp>
      <p:sp>
        <p:nvSpPr>
          <p:cNvPr id="22" name="Text 16"/>
          <p:cNvSpPr/>
          <p:nvPr/>
        </p:nvSpPr>
        <p:spPr>
          <a:xfrm>
            <a:off x="6369010" y="6335792"/>
            <a:ext cx="7378779" cy="61150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Các mô hình như Random Forest, LightGBM và CatBoost mang lại hiệu suất mạnh mẽ và khả năng khái quát hóa.</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78650" y="498753"/>
            <a:ext cx="4852868" cy="453390"/>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Tối ưu hóa Mô hình: Optuna</a:t>
            </a:r>
            <a:endParaRPr lang="en-US" sz="2850" dirty="0"/>
          </a:p>
        </p:txBody>
      </p:sp>
      <p:sp>
        <p:nvSpPr>
          <p:cNvPr id="3" name="Text 1"/>
          <p:cNvSpPr/>
          <p:nvPr/>
        </p:nvSpPr>
        <p:spPr>
          <a:xfrm>
            <a:off x="1578650" y="1314926"/>
            <a:ext cx="11473101"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Để đạt được hiệu suất tốt nhất, chúng tôi đã sử dụng Optuna để điều chỉnh siêu tham số một cách hiệu quả và tự động.</a:t>
            </a:r>
            <a:endParaRPr lang="en-US" sz="1400" dirty="0"/>
          </a:p>
        </p:txBody>
      </p:sp>
      <p:sp>
        <p:nvSpPr>
          <p:cNvPr id="4" name="Text 2"/>
          <p:cNvSpPr/>
          <p:nvPr/>
        </p:nvSpPr>
        <p:spPr>
          <a:xfrm>
            <a:off x="1578650" y="1972389"/>
            <a:ext cx="5515332" cy="290274"/>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Optuna:</a:t>
            </a:r>
            <a:r>
              <a:rPr lang="en-US" sz="1400" dirty="0">
                <a:solidFill>
                  <a:srgbClr val="272525"/>
                </a:solidFill>
                <a:latin typeface="Inter" pitchFamily="34" charset="0"/>
                <a:ea typeface="Inter" pitchFamily="34" charset="-122"/>
                <a:cs typeface="Inter" pitchFamily="34" charset="-120"/>
              </a:rPr>
              <a:t> Khung tối ưu hóa siêu tham số tự động.</a:t>
            </a:r>
            <a:endParaRPr lang="en-US" sz="1400" dirty="0"/>
          </a:p>
        </p:txBody>
      </p:sp>
      <p:sp>
        <p:nvSpPr>
          <p:cNvPr id="5" name="Text 3"/>
          <p:cNvSpPr/>
          <p:nvPr/>
        </p:nvSpPr>
        <p:spPr>
          <a:xfrm>
            <a:off x="1578650" y="2326124"/>
            <a:ext cx="5515332"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Ưu điểm:</a:t>
            </a:r>
            <a:r>
              <a:rPr lang="en-US" sz="1400" dirty="0">
                <a:solidFill>
                  <a:srgbClr val="272525"/>
                </a:solidFill>
                <a:latin typeface="Inter" pitchFamily="34" charset="0"/>
                <a:ea typeface="Inter" pitchFamily="34" charset="-122"/>
                <a:cs typeface="Inter" pitchFamily="34" charset="-120"/>
              </a:rPr>
              <a:t> Hiệu quả hơn GridSearch, khám phá không gian siêu tham số tốt hơn.</a:t>
            </a:r>
            <a:endParaRPr lang="en-US" sz="1400" dirty="0"/>
          </a:p>
        </p:txBody>
      </p:sp>
      <p:sp>
        <p:nvSpPr>
          <p:cNvPr id="6" name="Text 4"/>
          <p:cNvSpPr/>
          <p:nvPr/>
        </p:nvSpPr>
        <p:spPr>
          <a:xfrm>
            <a:off x="1578650" y="2970133"/>
            <a:ext cx="5515332"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Mục tiêu:</a:t>
            </a:r>
            <a:r>
              <a:rPr lang="en-US" sz="1400" dirty="0">
                <a:solidFill>
                  <a:srgbClr val="272525"/>
                </a:solidFill>
                <a:latin typeface="Inter" pitchFamily="34" charset="0"/>
                <a:ea typeface="Inter" pitchFamily="34" charset="-122"/>
                <a:cs typeface="Inter" pitchFamily="34" charset="-120"/>
              </a:rPr>
              <a:t> Tối thiểu hóa lỗi dự đoán và cải thiện độ chính xác của mô hình.</a:t>
            </a:r>
            <a:endParaRPr lang="en-US" sz="1400" dirty="0"/>
          </a:p>
        </p:txBody>
      </p:sp>
      <p:sp>
        <p:nvSpPr>
          <p:cNvPr id="7" name="Text 5"/>
          <p:cNvSpPr/>
          <p:nvPr/>
        </p:nvSpPr>
        <p:spPr>
          <a:xfrm>
            <a:off x="1578650" y="3713917"/>
            <a:ext cx="5515332"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Optuna sử dụng các chiến lược lấy mẫu thông minh để tìm ra tập hợp siêu tham số tối ưu, rút ngắn đáng kể thời gian phát triển.</a:t>
            </a:r>
            <a:endParaRPr lang="en-US" sz="1400" dirty="0"/>
          </a:p>
        </p:txBody>
      </p:sp>
      <p:pic>
        <p:nvPicPr>
          <p:cNvPr id="8" name="Image 0" descr="preencoded.png"/>
          <p:cNvPicPr>
            <a:picLocks noChangeAspect="1"/>
          </p:cNvPicPr>
          <p:nvPr/>
        </p:nvPicPr>
        <p:blipFill>
          <a:blip r:embed="rId3"/>
          <a:stretch>
            <a:fillRect/>
          </a:stretch>
        </p:blipFill>
        <p:spPr>
          <a:xfrm>
            <a:off x="7544038" y="2013109"/>
            <a:ext cx="5515332" cy="5515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53214"/>
            <a:ext cx="5112901"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Tìm hiểu sâu: CatBoost</a:t>
            </a:r>
            <a:endParaRPr lang="en-US" sz="3550" dirty="0"/>
          </a:p>
        </p:txBody>
      </p:sp>
      <p:sp>
        <p:nvSpPr>
          <p:cNvPr id="4" name="Text 1"/>
          <p:cNvSpPr/>
          <p:nvPr/>
        </p:nvSpPr>
        <p:spPr>
          <a:xfrm>
            <a:off x="793790" y="186035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CatBoost nổi bật là mô hình hiệu quả nhất do các tính năng độc đáo của nó.</a:t>
            </a:r>
            <a:endParaRPr lang="en-US" sz="1750" dirty="0"/>
          </a:p>
        </p:txBody>
      </p:sp>
      <p:sp>
        <p:nvSpPr>
          <p:cNvPr id="5" name="Shape 2"/>
          <p:cNvSpPr/>
          <p:nvPr/>
        </p:nvSpPr>
        <p:spPr>
          <a:xfrm>
            <a:off x="793790" y="2841308"/>
            <a:ext cx="7556421" cy="4435078"/>
          </a:xfrm>
          <a:prstGeom prst="roundRect">
            <a:avLst>
              <a:gd name="adj" fmla="val 2148"/>
            </a:avLst>
          </a:prstGeom>
          <a:solidFill>
            <a:srgbClr val="DADBF1"/>
          </a:solidFill>
          <a:ln w="7620">
            <a:solidFill>
              <a:srgbClr val="C0C1D7"/>
            </a:solidFill>
            <a:prstDash val="solid"/>
          </a:ln>
        </p:spPr>
        <p:txBody>
          <a:bodyPr/>
          <a:lstStyle/>
          <a:p>
            <a:endParaRPr lang="en-US"/>
          </a:p>
        </p:txBody>
      </p:sp>
      <p:sp>
        <p:nvSpPr>
          <p:cNvPr id="6" name="Shape 3"/>
          <p:cNvSpPr/>
          <p:nvPr/>
        </p:nvSpPr>
        <p:spPr>
          <a:xfrm>
            <a:off x="801410" y="2848928"/>
            <a:ext cx="3770590" cy="2749987"/>
          </a:xfrm>
          <a:prstGeom prst="roundRect">
            <a:avLst>
              <a:gd name="adj" fmla="val 3464"/>
            </a:avLst>
          </a:prstGeom>
          <a:solidFill>
            <a:srgbClr val="DADBF1"/>
          </a:solidFill>
          <a:ln/>
        </p:spPr>
        <p:txBody>
          <a:bodyPr/>
          <a:lstStyle/>
          <a:p>
            <a:endParaRPr lang="en-US"/>
          </a:p>
        </p:txBody>
      </p:sp>
      <p:sp>
        <p:nvSpPr>
          <p:cNvPr id="7" name="Text 4"/>
          <p:cNvSpPr/>
          <p:nvPr/>
        </p:nvSpPr>
        <p:spPr>
          <a:xfrm>
            <a:off x="1028224" y="3075742"/>
            <a:ext cx="2976801"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Xử lý đặc trưng phân loại</a:t>
            </a:r>
            <a:endParaRPr lang="en-US" sz="2200" dirty="0"/>
          </a:p>
        </p:txBody>
      </p:sp>
      <p:sp>
        <p:nvSpPr>
          <p:cNvPr id="8" name="Text 5"/>
          <p:cNvSpPr/>
          <p:nvPr/>
        </p:nvSpPr>
        <p:spPr>
          <a:xfrm>
            <a:off x="1028224" y="3920490"/>
            <a:ext cx="297680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CatBoost xử lý trực tiếp các đặc trưng phân loại mà không cần mã hóa trước, giảm thiểu mất thông tin.</a:t>
            </a:r>
            <a:endParaRPr lang="en-US" sz="1750" dirty="0"/>
          </a:p>
        </p:txBody>
      </p:sp>
      <p:sp>
        <p:nvSpPr>
          <p:cNvPr id="9" name="Shape 6"/>
          <p:cNvSpPr/>
          <p:nvPr/>
        </p:nvSpPr>
        <p:spPr>
          <a:xfrm>
            <a:off x="4572000" y="2848928"/>
            <a:ext cx="3770590" cy="2749987"/>
          </a:xfrm>
          <a:prstGeom prst="rect">
            <a:avLst/>
          </a:prstGeom>
          <a:solidFill>
            <a:srgbClr val="DADBF1"/>
          </a:solidFill>
          <a:ln/>
        </p:spPr>
        <p:txBody>
          <a:bodyPr/>
          <a:lstStyle/>
          <a:p>
            <a:endParaRPr lang="en-US"/>
          </a:p>
        </p:txBody>
      </p:sp>
      <p:sp>
        <p:nvSpPr>
          <p:cNvPr id="10" name="Shape 7"/>
          <p:cNvSpPr/>
          <p:nvPr/>
        </p:nvSpPr>
        <p:spPr>
          <a:xfrm>
            <a:off x="4572000" y="2848928"/>
            <a:ext cx="30480" cy="2749987"/>
          </a:xfrm>
          <a:prstGeom prst="roundRect">
            <a:avLst>
              <a:gd name="adj" fmla="val 312558"/>
            </a:avLst>
          </a:prstGeom>
          <a:solidFill>
            <a:srgbClr val="C0C1D7"/>
          </a:solidFill>
          <a:ln/>
        </p:spPr>
        <p:txBody>
          <a:bodyPr/>
          <a:lstStyle/>
          <a:p>
            <a:endParaRPr lang="en-US"/>
          </a:p>
        </p:txBody>
      </p:sp>
      <p:sp>
        <p:nvSpPr>
          <p:cNvPr id="11" name="Text 8"/>
          <p:cNvSpPr/>
          <p:nvPr/>
        </p:nvSpPr>
        <p:spPr>
          <a:xfrm>
            <a:off x="5138976" y="30757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Xử lý giá trị bị thiếu</a:t>
            </a:r>
            <a:endParaRPr lang="en-US" sz="2200" dirty="0"/>
          </a:p>
        </p:txBody>
      </p:sp>
      <p:sp>
        <p:nvSpPr>
          <p:cNvPr id="12" name="Text 9"/>
          <p:cNvSpPr/>
          <p:nvPr/>
        </p:nvSpPr>
        <p:spPr>
          <a:xfrm>
            <a:off x="5138976" y="3566160"/>
            <a:ext cx="297680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Khả năng tự động xử lý giá trị bị thiếu một cách hiệu quả, phù hợp với chiến lược tiền xử lý của chúng tôi.</a:t>
            </a:r>
            <a:endParaRPr lang="en-US" sz="1750" dirty="0"/>
          </a:p>
        </p:txBody>
      </p:sp>
      <p:sp>
        <p:nvSpPr>
          <p:cNvPr id="13" name="Shape 10"/>
          <p:cNvSpPr/>
          <p:nvPr/>
        </p:nvSpPr>
        <p:spPr>
          <a:xfrm>
            <a:off x="4288512" y="3940373"/>
            <a:ext cx="566976" cy="566976"/>
          </a:xfrm>
          <a:prstGeom prst="roundRect">
            <a:avLst>
              <a:gd name="adj" fmla="val 16803"/>
            </a:avLst>
          </a:prstGeom>
          <a:solidFill>
            <a:srgbClr val="FFFFFF"/>
          </a:solidFill>
          <a:ln w="30480">
            <a:solidFill>
              <a:srgbClr val="C0C1D7"/>
            </a:solidFill>
            <a:prstDash val="solid"/>
          </a:ln>
        </p:spPr>
        <p:txBody>
          <a:bodyPr/>
          <a:lstStyle/>
          <a:p>
            <a:endParaRPr lang="en-US"/>
          </a:p>
        </p:txBody>
      </p:sp>
      <p:pic>
        <p:nvPicPr>
          <p:cNvPr id="1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0197" y="4082058"/>
            <a:ext cx="283488" cy="283488"/>
          </a:xfrm>
          <a:prstGeom prst="rect">
            <a:avLst/>
          </a:prstGeom>
        </p:spPr>
      </p:pic>
      <p:sp>
        <p:nvSpPr>
          <p:cNvPr id="15" name="Shape 11"/>
          <p:cNvSpPr/>
          <p:nvPr/>
        </p:nvSpPr>
        <p:spPr>
          <a:xfrm>
            <a:off x="801410" y="5598914"/>
            <a:ext cx="7541181" cy="1669852"/>
          </a:xfrm>
          <a:prstGeom prst="rect">
            <a:avLst/>
          </a:prstGeom>
          <a:solidFill>
            <a:srgbClr val="DADBF1"/>
          </a:solidFill>
          <a:ln/>
        </p:spPr>
        <p:txBody>
          <a:bodyPr/>
          <a:lstStyle/>
          <a:p>
            <a:endParaRPr lang="en-US"/>
          </a:p>
        </p:txBody>
      </p:sp>
      <p:sp>
        <p:nvSpPr>
          <p:cNvPr id="16" name="Shape 12"/>
          <p:cNvSpPr/>
          <p:nvPr/>
        </p:nvSpPr>
        <p:spPr>
          <a:xfrm>
            <a:off x="801410" y="5598914"/>
            <a:ext cx="7541181" cy="30480"/>
          </a:xfrm>
          <a:prstGeom prst="roundRect">
            <a:avLst>
              <a:gd name="adj" fmla="val 312558"/>
            </a:avLst>
          </a:prstGeom>
          <a:solidFill>
            <a:srgbClr val="C0C1D7"/>
          </a:solidFill>
          <a:ln/>
        </p:spPr>
        <p:txBody>
          <a:bodyPr/>
          <a:lstStyle/>
          <a:p>
            <a:endParaRPr lang="en-US"/>
          </a:p>
        </p:txBody>
      </p:sp>
      <p:sp>
        <p:nvSpPr>
          <p:cNvPr id="17" name="Text 13"/>
          <p:cNvSpPr/>
          <p:nvPr/>
        </p:nvSpPr>
        <p:spPr>
          <a:xfrm>
            <a:off x="1028224" y="58257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Hiệu suất cao</a:t>
            </a:r>
            <a:endParaRPr lang="en-US" sz="2200" dirty="0"/>
          </a:p>
        </p:txBody>
      </p:sp>
      <p:sp>
        <p:nvSpPr>
          <p:cNvPr id="18" name="Text 14"/>
          <p:cNvSpPr/>
          <p:nvPr/>
        </p:nvSpPr>
        <p:spPr>
          <a:xfrm>
            <a:off x="1028224" y="6316147"/>
            <a:ext cx="674739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Đạt được độ chính xác hàng đầu trong khi duy trì hiệu quả tính toán.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4141" y="572572"/>
            <a:ext cx="5556171" cy="519351"/>
          </a:xfrm>
          <a:prstGeom prst="rect">
            <a:avLst/>
          </a:prstGeom>
          <a:noFill/>
          <a:ln/>
        </p:spPr>
        <p:txBody>
          <a:bodyPr wrap="none" lIns="0" tIns="0" rIns="0" bIns="0" rtlCol="0" anchor="t"/>
          <a:lstStyle/>
          <a:p>
            <a:pPr marL="0" indent="0" algn="l">
              <a:lnSpc>
                <a:spcPts val="4050"/>
              </a:lnSpc>
              <a:buNone/>
            </a:pPr>
            <a:r>
              <a:rPr lang="en-US" sz="3250" b="1" dirty="0">
                <a:solidFill>
                  <a:srgbClr val="000000"/>
                </a:solidFill>
                <a:latin typeface="Inter Bold" pitchFamily="34" charset="0"/>
                <a:ea typeface="Inter Bold" pitchFamily="34" charset="-122"/>
                <a:cs typeface="Inter Bold" pitchFamily="34" charset="-120"/>
              </a:rPr>
              <a:t>Kết quả Đánh giá &amp; Kết luận</a:t>
            </a:r>
            <a:endParaRPr lang="en-US" sz="3250" dirty="0"/>
          </a:p>
        </p:txBody>
      </p:sp>
      <p:sp>
        <p:nvSpPr>
          <p:cNvPr id="3" name="Text 1"/>
          <p:cNvSpPr/>
          <p:nvPr/>
        </p:nvSpPr>
        <p:spPr>
          <a:xfrm>
            <a:off x="744141" y="1611273"/>
            <a:ext cx="3346609" cy="324564"/>
          </a:xfrm>
          <a:prstGeom prst="rect">
            <a:avLst/>
          </a:prstGeom>
          <a:noFill/>
          <a:ln/>
        </p:spPr>
        <p:txBody>
          <a:bodyPr wrap="none" lIns="0" tIns="0" rIns="0" bIns="0" rtlCol="0" anchor="t"/>
          <a:lstStyle/>
          <a:p>
            <a:pPr marL="0" indent="0" algn="l">
              <a:lnSpc>
                <a:spcPts val="2550"/>
              </a:lnSpc>
              <a:buNone/>
            </a:pPr>
            <a:r>
              <a:rPr lang="en-US" sz="2000" b="1" dirty="0">
                <a:solidFill>
                  <a:srgbClr val="000000"/>
                </a:solidFill>
                <a:latin typeface="Inter Bold" pitchFamily="34" charset="0"/>
                <a:ea typeface="Inter Bold" pitchFamily="34" charset="-122"/>
                <a:cs typeface="Inter Bold" pitchFamily="34" charset="-120"/>
              </a:rPr>
              <a:t>So sánh Hiệu suất Mô hình</a:t>
            </a:r>
            <a:endParaRPr lang="en-US" sz="2000" dirty="0"/>
          </a:p>
        </p:txBody>
      </p:sp>
      <p:sp>
        <p:nvSpPr>
          <p:cNvPr id="4" name="Shape 2"/>
          <p:cNvSpPr/>
          <p:nvPr/>
        </p:nvSpPr>
        <p:spPr>
          <a:xfrm>
            <a:off x="744141" y="2169557"/>
            <a:ext cx="6317575" cy="1806178"/>
          </a:xfrm>
          <a:prstGeom prst="roundRect">
            <a:avLst>
              <a:gd name="adj" fmla="val 4832"/>
            </a:avLst>
          </a:prstGeom>
          <a:noFill/>
          <a:ln w="7620">
            <a:solidFill>
              <a:srgbClr val="000000">
                <a:alpha val="8000"/>
              </a:srgbClr>
            </a:solidFill>
            <a:prstDash val="solid"/>
          </a:ln>
        </p:spPr>
        <p:txBody>
          <a:bodyPr/>
          <a:lstStyle/>
          <a:p>
            <a:endParaRPr lang="en-US"/>
          </a:p>
        </p:txBody>
      </p:sp>
      <p:sp>
        <p:nvSpPr>
          <p:cNvPr id="5" name="Shape 3"/>
          <p:cNvSpPr/>
          <p:nvPr/>
        </p:nvSpPr>
        <p:spPr>
          <a:xfrm>
            <a:off x="751761" y="2177177"/>
            <a:ext cx="6302335" cy="596979"/>
          </a:xfrm>
          <a:prstGeom prst="rect">
            <a:avLst/>
          </a:prstGeom>
          <a:solidFill>
            <a:srgbClr val="FFFFFF">
              <a:alpha val="4000"/>
            </a:srgbClr>
          </a:solidFill>
          <a:ln/>
        </p:spPr>
        <p:txBody>
          <a:bodyPr/>
          <a:lstStyle/>
          <a:p>
            <a:endParaRPr lang="en-US"/>
          </a:p>
        </p:txBody>
      </p:sp>
      <p:sp>
        <p:nvSpPr>
          <p:cNvPr id="6" name="Text 4"/>
          <p:cNvSpPr/>
          <p:nvPr/>
        </p:nvSpPr>
        <p:spPr>
          <a:xfrm>
            <a:off x="959644" y="2309455"/>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Random Forest</a:t>
            </a:r>
            <a:endParaRPr lang="en-US" sz="1600" dirty="0"/>
          </a:p>
        </p:txBody>
      </p:sp>
      <p:sp>
        <p:nvSpPr>
          <p:cNvPr id="7" name="Text 5"/>
          <p:cNvSpPr/>
          <p:nvPr/>
        </p:nvSpPr>
        <p:spPr>
          <a:xfrm>
            <a:off x="4114562" y="2309455"/>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0.6543</a:t>
            </a:r>
            <a:endParaRPr lang="en-US" sz="1600" dirty="0"/>
          </a:p>
        </p:txBody>
      </p:sp>
      <p:sp>
        <p:nvSpPr>
          <p:cNvPr id="8" name="Shape 6"/>
          <p:cNvSpPr/>
          <p:nvPr/>
        </p:nvSpPr>
        <p:spPr>
          <a:xfrm>
            <a:off x="751761" y="2774156"/>
            <a:ext cx="6302335" cy="596979"/>
          </a:xfrm>
          <a:prstGeom prst="rect">
            <a:avLst/>
          </a:prstGeom>
          <a:solidFill>
            <a:srgbClr val="000000">
              <a:alpha val="4000"/>
            </a:srgbClr>
          </a:solidFill>
          <a:ln/>
        </p:spPr>
        <p:txBody>
          <a:bodyPr/>
          <a:lstStyle/>
          <a:p>
            <a:endParaRPr lang="en-US"/>
          </a:p>
        </p:txBody>
      </p:sp>
      <p:sp>
        <p:nvSpPr>
          <p:cNvPr id="9" name="Text 7"/>
          <p:cNvSpPr/>
          <p:nvPr/>
        </p:nvSpPr>
        <p:spPr>
          <a:xfrm>
            <a:off x="959644" y="2906435"/>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LightGBM</a:t>
            </a:r>
            <a:endParaRPr lang="en-US" sz="1600" dirty="0"/>
          </a:p>
        </p:txBody>
      </p:sp>
      <p:sp>
        <p:nvSpPr>
          <p:cNvPr id="10" name="Text 8"/>
          <p:cNvSpPr/>
          <p:nvPr/>
        </p:nvSpPr>
        <p:spPr>
          <a:xfrm>
            <a:off x="4114562" y="2906435"/>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0.6789</a:t>
            </a:r>
            <a:endParaRPr lang="en-US" sz="1600" dirty="0"/>
          </a:p>
        </p:txBody>
      </p:sp>
      <p:sp>
        <p:nvSpPr>
          <p:cNvPr id="11" name="Shape 9"/>
          <p:cNvSpPr/>
          <p:nvPr/>
        </p:nvSpPr>
        <p:spPr>
          <a:xfrm>
            <a:off x="751761" y="3371136"/>
            <a:ext cx="6302335" cy="596979"/>
          </a:xfrm>
          <a:prstGeom prst="rect">
            <a:avLst/>
          </a:prstGeom>
          <a:solidFill>
            <a:srgbClr val="FFFFFF">
              <a:alpha val="4000"/>
            </a:srgbClr>
          </a:solidFill>
          <a:ln/>
        </p:spPr>
        <p:txBody>
          <a:bodyPr/>
          <a:lstStyle/>
          <a:p>
            <a:endParaRPr lang="en-US"/>
          </a:p>
        </p:txBody>
      </p:sp>
      <p:sp>
        <p:nvSpPr>
          <p:cNvPr id="12" name="Text 10"/>
          <p:cNvSpPr/>
          <p:nvPr/>
        </p:nvSpPr>
        <p:spPr>
          <a:xfrm>
            <a:off x="959644" y="3503414"/>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CatBoost</a:t>
            </a:r>
            <a:endParaRPr lang="en-US" sz="1600" dirty="0"/>
          </a:p>
        </p:txBody>
      </p:sp>
      <p:sp>
        <p:nvSpPr>
          <p:cNvPr id="13" name="Text 11"/>
          <p:cNvSpPr/>
          <p:nvPr/>
        </p:nvSpPr>
        <p:spPr>
          <a:xfrm>
            <a:off x="4114562" y="3503414"/>
            <a:ext cx="2731770" cy="332423"/>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0.6911</a:t>
            </a:r>
            <a:endParaRPr lang="en-US" sz="1600" dirty="0"/>
          </a:p>
        </p:txBody>
      </p:sp>
      <p:sp>
        <p:nvSpPr>
          <p:cNvPr id="14" name="Text 12"/>
          <p:cNvSpPr/>
          <p:nvPr/>
        </p:nvSpPr>
        <p:spPr>
          <a:xfrm>
            <a:off x="744141" y="4209455"/>
            <a:ext cx="6317575" cy="66484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CatBoost đã thể hiện hiệu suất vượt trội, đạt </a:t>
            </a:r>
            <a:r>
              <a:rPr lang="en-US" sz="1600" b="1" dirty="0">
                <a:solidFill>
                  <a:srgbClr val="272525"/>
                </a:solidFill>
                <a:latin typeface="Inter" pitchFamily="34" charset="0"/>
                <a:ea typeface="Inter" pitchFamily="34" charset="-122"/>
                <a:cs typeface="Inter" pitchFamily="34" charset="-120"/>
              </a:rPr>
              <a:t>R² là 0.6911</a:t>
            </a:r>
            <a:r>
              <a:rPr lang="en-US" sz="1600" dirty="0">
                <a:solidFill>
                  <a:srgbClr val="272525"/>
                </a:solidFill>
                <a:latin typeface="Inter" pitchFamily="34" charset="0"/>
                <a:ea typeface="Inter" pitchFamily="34" charset="-122"/>
                <a:cs typeface="Inter" pitchFamily="34" charset="-120"/>
              </a:rPr>
              <a:t>, chứng tỏ độ chính xác cao trong việc dự đoán giá nhà.</a:t>
            </a:r>
            <a:endParaRPr lang="en-US" sz="1600" dirty="0"/>
          </a:p>
        </p:txBody>
      </p:sp>
      <p:sp>
        <p:nvSpPr>
          <p:cNvPr id="15" name="Text 13"/>
          <p:cNvSpPr/>
          <p:nvPr/>
        </p:nvSpPr>
        <p:spPr>
          <a:xfrm>
            <a:off x="7576304" y="1611273"/>
            <a:ext cx="3273504" cy="324564"/>
          </a:xfrm>
          <a:prstGeom prst="rect">
            <a:avLst/>
          </a:prstGeom>
          <a:noFill/>
          <a:ln/>
        </p:spPr>
        <p:txBody>
          <a:bodyPr wrap="none" lIns="0" tIns="0" rIns="0" bIns="0" rtlCol="0" anchor="t"/>
          <a:lstStyle/>
          <a:p>
            <a:pPr marL="0" indent="0" algn="l">
              <a:lnSpc>
                <a:spcPts val="2550"/>
              </a:lnSpc>
              <a:buNone/>
            </a:pPr>
            <a:r>
              <a:rPr lang="en-US" sz="2000" b="1" dirty="0">
                <a:solidFill>
                  <a:srgbClr val="000000"/>
                </a:solidFill>
                <a:latin typeface="Inter Bold" pitchFamily="34" charset="0"/>
                <a:ea typeface="Inter Bold" pitchFamily="34" charset="-122"/>
                <a:cs typeface="Inter Bold" pitchFamily="34" charset="-120"/>
              </a:rPr>
              <a:t>Thành công của Quy trình</a:t>
            </a:r>
            <a:endParaRPr lang="en-US" sz="2000" dirty="0"/>
          </a:p>
        </p:txBody>
      </p:sp>
      <p:sp>
        <p:nvSpPr>
          <p:cNvPr id="16" name="Shape 14"/>
          <p:cNvSpPr/>
          <p:nvPr/>
        </p:nvSpPr>
        <p:spPr>
          <a:xfrm>
            <a:off x="7576304" y="2169557"/>
            <a:ext cx="831056" cy="1612702"/>
          </a:xfrm>
          <a:prstGeom prst="roundRect">
            <a:avLst>
              <a:gd name="adj" fmla="val 360030"/>
            </a:avLst>
          </a:prstGeom>
          <a:solidFill>
            <a:srgbClr val="DADBF1"/>
          </a:solidFill>
          <a:ln w="7620">
            <a:solidFill>
              <a:srgbClr val="C0C1D7"/>
            </a:solidFill>
            <a:prstDash val="solid"/>
          </a:ln>
        </p:spPr>
        <p:txBody>
          <a:bodyPr/>
          <a:lstStyle/>
          <a:p>
            <a:endParaRPr lang="en-US"/>
          </a:p>
        </p:txBody>
      </p:sp>
      <p:sp>
        <p:nvSpPr>
          <p:cNvPr id="17" name="Text 15"/>
          <p:cNvSpPr/>
          <p:nvPr/>
        </p:nvSpPr>
        <p:spPr>
          <a:xfrm>
            <a:off x="8615124" y="2377321"/>
            <a:ext cx="2597229" cy="324564"/>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Quy trình hiệu quả</a:t>
            </a:r>
            <a:endParaRPr lang="en-US" sz="2000" dirty="0"/>
          </a:p>
        </p:txBody>
      </p:sp>
      <p:sp>
        <p:nvSpPr>
          <p:cNvPr id="18" name="Text 16"/>
          <p:cNvSpPr/>
          <p:nvPr/>
        </p:nvSpPr>
        <p:spPr>
          <a:xfrm>
            <a:off x="8615124" y="2909649"/>
            <a:ext cx="5278755" cy="66484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Đã xây dựng thành công một quy trình dự đoán giá nhà từ đầu đến cuối.</a:t>
            </a:r>
            <a:endParaRPr lang="en-US" sz="1600" dirty="0"/>
          </a:p>
        </p:txBody>
      </p:sp>
      <p:sp>
        <p:nvSpPr>
          <p:cNvPr id="19" name="Shape 17"/>
          <p:cNvSpPr/>
          <p:nvPr/>
        </p:nvSpPr>
        <p:spPr>
          <a:xfrm>
            <a:off x="7576304" y="3990023"/>
            <a:ext cx="831056" cy="1612702"/>
          </a:xfrm>
          <a:prstGeom prst="roundRect">
            <a:avLst>
              <a:gd name="adj" fmla="val 360030"/>
            </a:avLst>
          </a:prstGeom>
          <a:solidFill>
            <a:srgbClr val="DADBF1"/>
          </a:solidFill>
          <a:ln w="7620">
            <a:solidFill>
              <a:srgbClr val="C0C1D7"/>
            </a:solidFill>
            <a:prstDash val="solid"/>
          </a:ln>
        </p:spPr>
        <p:txBody>
          <a:bodyPr/>
          <a:lstStyle/>
          <a:p>
            <a:endParaRPr lang="en-US"/>
          </a:p>
        </p:txBody>
      </p:sp>
      <p:sp>
        <p:nvSpPr>
          <p:cNvPr id="20" name="Text 18"/>
          <p:cNvSpPr/>
          <p:nvPr/>
        </p:nvSpPr>
        <p:spPr>
          <a:xfrm>
            <a:off x="8615124" y="4197787"/>
            <a:ext cx="2597229" cy="324564"/>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Dự đoán chính xác</a:t>
            </a:r>
            <a:endParaRPr lang="en-US" sz="2000" dirty="0"/>
          </a:p>
        </p:txBody>
      </p:sp>
      <p:sp>
        <p:nvSpPr>
          <p:cNvPr id="21" name="Text 19"/>
          <p:cNvSpPr/>
          <p:nvPr/>
        </p:nvSpPr>
        <p:spPr>
          <a:xfrm>
            <a:off x="8615124" y="4730115"/>
            <a:ext cx="5278755" cy="66484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Cung cấp các dự đoán giá đáng tin cậy cho thị trường bất động sản.</a:t>
            </a:r>
            <a:endParaRPr lang="en-US" sz="1600" dirty="0"/>
          </a:p>
        </p:txBody>
      </p:sp>
      <p:sp>
        <p:nvSpPr>
          <p:cNvPr id="22" name="Shape 20"/>
          <p:cNvSpPr/>
          <p:nvPr/>
        </p:nvSpPr>
        <p:spPr>
          <a:xfrm>
            <a:off x="7576304" y="5810488"/>
            <a:ext cx="831056" cy="1612702"/>
          </a:xfrm>
          <a:prstGeom prst="roundRect">
            <a:avLst>
              <a:gd name="adj" fmla="val 360030"/>
            </a:avLst>
          </a:prstGeom>
          <a:solidFill>
            <a:srgbClr val="DADBF1"/>
          </a:solidFill>
          <a:ln w="7620">
            <a:solidFill>
              <a:srgbClr val="C0C1D7"/>
            </a:solidFill>
            <a:prstDash val="solid"/>
          </a:ln>
        </p:spPr>
        <p:txBody>
          <a:bodyPr/>
          <a:lstStyle/>
          <a:p>
            <a:endParaRPr lang="en-US"/>
          </a:p>
        </p:txBody>
      </p:sp>
      <p:sp>
        <p:nvSpPr>
          <p:cNvPr id="23" name="Text 21"/>
          <p:cNvSpPr/>
          <p:nvPr/>
        </p:nvSpPr>
        <p:spPr>
          <a:xfrm>
            <a:off x="8615124" y="6018252"/>
            <a:ext cx="2597229" cy="324564"/>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Hệ thống mạnh mẽ</a:t>
            </a:r>
            <a:endParaRPr lang="en-US" sz="2000" dirty="0"/>
          </a:p>
        </p:txBody>
      </p:sp>
      <p:sp>
        <p:nvSpPr>
          <p:cNvPr id="24" name="Text 22"/>
          <p:cNvSpPr/>
          <p:nvPr/>
        </p:nvSpPr>
        <p:spPr>
          <a:xfrm>
            <a:off x="8615124" y="6550581"/>
            <a:ext cx="5278755" cy="66484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Một nền tảng vững chắc cho việc định giá bất động sản dựa trên dữ liệu.</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3573"/>
            <a:ext cx="4603313"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Giới thiệu &amp; Động lực</a:t>
            </a:r>
            <a:endParaRPr lang="en-US" sz="3550" dirty="0"/>
          </a:p>
        </p:txBody>
      </p:sp>
      <p:sp>
        <p:nvSpPr>
          <p:cNvPr id="3" name="Text 1"/>
          <p:cNvSpPr/>
          <p:nvPr/>
        </p:nvSpPr>
        <p:spPr>
          <a:xfrm>
            <a:off x="793790" y="2074783"/>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Việc định giá bất động sản là một thách thức phức tạp, thường phụ thuộc vào đánh giá thủ công dễ bị sai sót. Nhu cầu về các phương pháp tiếp cận dựa trên dữ liệu, minh bạch và hiệu quả, ngày càng trở nên cấp thiết.</a:t>
            </a:r>
            <a:endParaRPr lang="en-US" sz="1750" dirty="0"/>
          </a:p>
        </p:txBody>
      </p:sp>
      <p:sp>
        <p:nvSpPr>
          <p:cNvPr id="4" name="Text 2"/>
          <p:cNvSpPr/>
          <p:nvPr/>
        </p:nvSpPr>
        <p:spPr>
          <a:xfrm>
            <a:off x="793790" y="373046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Định giá truyền thống: Chủ quan, tốn thời gian, không nhất quán.</a:t>
            </a:r>
            <a:endParaRPr lang="en-US" sz="1750" dirty="0"/>
          </a:p>
        </p:txBody>
      </p:sp>
      <p:sp>
        <p:nvSpPr>
          <p:cNvPr id="5" name="Text 3"/>
          <p:cNvSpPr/>
          <p:nvPr/>
        </p:nvSpPr>
        <p:spPr>
          <a:xfrm>
            <a:off x="793790" y="4172664"/>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Phương pháp dựa trên dữ liệu: Khách quan, hiệu quả, có thể mở rộng.</a:t>
            </a:r>
            <a:endParaRPr lang="en-US" sz="1750" dirty="0"/>
          </a:p>
        </p:txBody>
      </p:sp>
      <p:sp>
        <p:nvSpPr>
          <p:cNvPr id="6" name="Text 4"/>
          <p:cNvSpPr/>
          <p:nvPr/>
        </p:nvSpPr>
        <p:spPr>
          <a:xfrm>
            <a:off x="793790" y="4977765"/>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Mục tiêu: Phát triển hệ thống dự đoán giá nhà chính xác và đáng tin cậy.</a:t>
            </a:r>
            <a:endParaRPr lang="en-US" sz="1750" dirty="0"/>
          </a:p>
        </p:txBody>
      </p:sp>
      <p:pic>
        <p:nvPicPr>
          <p:cNvPr id="7" name="Image 0" descr="preencoded.png"/>
          <p:cNvPicPr>
            <a:picLocks noChangeAspect="1"/>
          </p:cNvPicPr>
          <p:nvPr/>
        </p:nvPicPr>
        <p:blipFill>
          <a:blip r:embed="rId3"/>
          <a:stretch>
            <a:fillRect/>
          </a:stretch>
        </p:blipFill>
        <p:spPr>
          <a:xfrm>
            <a:off x="8959096" y="2125861"/>
            <a:ext cx="4885015" cy="488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441609" y="510659"/>
            <a:ext cx="5784413" cy="464344"/>
          </a:xfrm>
          <a:prstGeom prst="rect">
            <a:avLst/>
          </a:prstGeom>
          <a:noFill/>
          <a:ln/>
        </p:spPr>
        <p:txBody>
          <a:bodyPr wrap="none" lIns="0" tIns="0" rIns="0" bIns="0" rtlCol="0" anchor="t"/>
          <a:lstStyle/>
          <a:p>
            <a:pPr marL="0" indent="0" algn="l">
              <a:lnSpc>
                <a:spcPts val="3650"/>
              </a:lnSpc>
              <a:buNone/>
            </a:pPr>
            <a:r>
              <a:rPr lang="en-US" sz="2900" b="1" dirty="0">
                <a:solidFill>
                  <a:srgbClr val="000000"/>
                </a:solidFill>
                <a:latin typeface="Inter Bold" pitchFamily="34" charset="0"/>
                <a:ea typeface="Inter Bold" pitchFamily="34" charset="-122"/>
                <a:cs typeface="Inter Bold" pitchFamily="34" charset="-120"/>
              </a:rPr>
              <a:t>Tổng quan về Phương </a:t>
            </a:r>
            <a:r>
              <a:rPr lang="en-US" sz="2900" b="1" dirty="0" err="1">
                <a:solidFill>
                  <a:srgbClr val="000000"/>
                </a:solidFill>
                <a:latin typeface="Inter Bold" pitchFamily="34" charset="0"/>
                <a:ea typeface="Inter Bold" pitchFamily="34" charset="-122"/>
                <a:cs typeface="Inter Bold" pitchFamily="34" charset="-120"/>
              </a:rPr>
              <a:t>pháp</a:t>
            </a:r>
            <a:r>
              <a:rPr lang="en-US" sz="2900" b="1" dirty="0">
                <a:solidFill>
                  <a:srgbClr val="000000"/>
                </a:solidFill>
                <a:latin typeface="Inter Bold" pitchFamily="34" charset="0"/>
                <a:ea typeface="Inter Bold" pitchFamily="34" charset="-122"/>
                <a:cs typeface="Inter Bold" pitchFamily="34" charset="-120"/>
              </a:rPr>
              <a:t> </a:t>
            </a:r>
            <a:r>
              <a:rPr lang="en-US" sz="2900" b="1" dirty="0" err="1">
                <a:solidFill>
                  <a:srgbClr val="000000"/>
                </a:solidFill>
                <a:latin typeface="Inter Bold" pitchFamily="34" charset="0"/>
                <a:ea typeface="Inter Bold" pitchFamily="34" charset="-122"/>
                <a:cs typeface="Inter Bold" pitchFamily="34" charset="-120"/>
              </a:rPr>
              <a:t>luận</a:t>
            </a:r>
            <a:endParaRPr lang="en-US" sz="2900" dirty="0"/>
          </a:p>
        </p:txBody>
      </p:sp>
      <p:sp>
        <p:nvSpPr>
          <p:cNvPr id="3" name="Text 1"/>
          <p:cNvSpPr/>
          <p:nvPr/>
        </p:nvSpPr>
        <p:spPr>
          <a:xfrm>
            <a:off x="1441609" y="1346359"/>
            <a:ext cx="11747183" cy="594360"/>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Quy trình từ đầu đến cuối của chúng tôi bao gồm nhiều giai đoạn, đảm bảo thu thập dữ liệu kỹ lưỡng, xử lý hiệu quả và mô hình hóa tối ưu.</a:t>
            </a:r>
            <a:endParaRPr lang="en-US" sz="1450" dirty="0"/>
          </a:p>
        </p:txBody>
      </p:sp>
      <p:pic>
        <p:nvPicPr>
          <p:cNvPr id="4" name="Image 0" descr="preencoded.png"/>
          <p:cNvPicPr>
            <a:picLocks noChangeAspect="1"/>
          </p:cNvPicPr>
          <p:nvPr/>
        </p:nvPicPr>
        <p:blipFill>
          <a:blip r:embed="rId3"/>
          <a:stretch>
            <a:fillRect/>
          </a:stretch>
        </p:blipFill>
        <p:spPr>
          <a:xfrm>
            <a:off x="1441609" y="2149554"/>
            <a:ext cx="928568" cy="1114306"/>
          </a:xfrm>
          <a:prstGeom prst="rect">
            <a:avLst/>
          </a:prstGeom>
        </p:spPr>
      </p:pic>
      <p:sp>
        <p:nvSpPr>
          <p:cNvPr id="5" name="Text 2"/>
          <p:cNvSpPr/>
          <p:nvPr/>
        </p:nvSpPr>
        <p:spPr>
          <a:xfrm>
            <a:off x="2555796" y="2335173"/>
            <a:ext cx="2321481" cy="2901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Thu thập dữ liệu</a:t>
            </a:r>
            <a:endParaRPr lang="en-US" sz="1800" dirty="0"/>
          </a:p>
        </p:txBody>
      </p:sp>
      <p:sp>
        <p:nvSpPr>
          <p:cNvPr id="6" name="Text 3"/>
          <p:cNvSpPr/>
          <p:nvPr/>
        </p:nvSpPr>
        <p:spPr>
          <a:xfrm>
            <a:off x="2555796" y="2736652"/>
            <a:ext cx="10632996" cy="2971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Tập hợp thông tin từ nhiều nguồn.</a:t>
            </a:r>
            <a:endParaRPr lang="en-US" sz="1450" dirty="0"/>
          </a:p>
        </p:txBody>
      </p:sp>
      <p:pic>
        <p:nvPicPr>
          <p:cNvPr id="7" name="Image 1" descr="preencoded.png"/>
          <p:cNvPicPr>
            <a:picLocks noChangeAspect="1"/>
          </p:cNvPicPr>
          <p:nvPr/>
        </p:nvPicPr>
        <p:blipFill>
          <a:blip r:embed="rId4"/>
          <a:stretch>
            <a:fillRect/>
          </a:stretch>
        </p:blipFill>
        <p:spPr>
          <a:xfrm>
            <a:off x="1441609" y="3263860"/>
            <a:ext cx="928568" cy="1114306"/>
          </a:xfrm>
          <a:prstGeom prst="rect">
            <a:avLst/>
          </a:prstGeom>
        </p:spPr>
      </p:pic>
      <p:sp>
        <p:nvSpPr>
          <p:cNvPr id="8" name="Text 4"/>
          <p:cNvSpPr/>
          <p:nvPr/>
        </p:nvSpPr>
        <p:spPr>
          <a:xfrm>
            <a:off x="2555796" y="3449479"/>
            <a:ext cx="2321481" cy="2901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Tiền xử lý</a:t>
            </a:r>
            <a:endParaRPr lang="en-US" sz="1800" dirty="0"/>
          </a:p>
        </p:txBody>
      </p:sp>
      <p:sp>
        <p:nvSpPr>
          <p:cNvPr id="9" name="Text 5"/>
          <p:cNvSpPr/>
          <p:nvPr/>
        </p:nvSpPr>
        <p:spPr>
          <a:xfrm>
            <a:off x="2555796" y="3850958"/>
            <a:ext cx="10632996" cy="2971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Làm sạch, chuyển đổi và tạo ra các đặc trưng.</a:t>
            </a:r>
            <a:endParaRPr lang="en-US" sz="1450" dirty="0"/>
          </a:p>
        </p:txBody>
      </p:sp>
      <p:pic>
        <p:nvPicPr>
          <p:cNvPr id="10" name="Image 2" descr="preencoded.png"/>
          <p:cNvPicPr>
            <a:picLocks noChangeAspect="1"/>
          </p:cNvPicPr>
          <p:nvPr/>
        </p:nvPicPr>
        <p:blipFill>
          <a:blip r:embed="rId5"/>
          <a:stretch>
            <a:fillRect/>
          </a:stretch>
        </p:blipFill>
        <p:spPr>
          <a:xfrm>
            <a:off x="1441609" y="4378166"/>
            <a:ext cx="928568" cy="1114306"/>
          </a:xfrm>
          <a:prstGeom prst="rect">
            <a:avLst/>
          </a:prstGeom>
        </p:spPr>
      </p:pic>
      <p:sp>
        <p:nvSpPr>
          <p:cNvPr id="11" name="Text 6"/>
          <p:cNvSpPr/>
          <p:nvPr/>
        </p:nvSpPr>
        <p:spPr>
          <a:xfrm>
            <a:off x="2555796" y="4563785"/>
            <a:ext cx="2321481" cy="2901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Lựa chọn mô hình</a:t>
            </a:r>
            <a:endParaRPr lang="en-US" sz="1800" dirty="0"/>
          </a:p>
        </p:txBody>
      </p:sp>
      <p:sp>
        <p:nvSpPr>
          <p:cNvPr id="12" name="Text 7"/>
          <p:cNvSpPr/>
          <p:nvPr/>
        </p:nvSpPr>
        <p:spPr>
          <a:xfrm>
            <a:off x="2555796" y="4965263"/>
            <a:ext cx="10632996" cy="2971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Chọn các thuật toán học máy phù hợp.</a:t>
            </a:r>
            <a:endParaRPr lang="en-US" sz="1450" dirty="0"/>
          </a:p>
        </p:txBody>
      </p:sp>
      <p:pic>
        <p:nvPicPr>
          <p:cNvPr id="13" name="Image 3" descr="preencoded.png"/>
          <p:cNvPicPr>
            <a:picLocks noChangeAspect="1"/>
          </p:cNvPicPr>
          <p:nvPr/>
        </p:nvPicPr>
        <p:blipFill>
          <a:blip r:embed="rId6"/>
          <a:stretch>
            <a:fillRect/>
          </a:stretch>
        </p:blipFill>
        <p:spPr>
          <a:xfrm>
            <a:off x="1441609" y="5492472"/>
            <a:ext cx="928568" cy="1114306"/>
          </a:xfrm>
          <a:prstGeom prst="rect">
            <a:avLst/>
          </a:prstGeom>
        </p:spPr>
      </p:pic>
      <p:sp>
        <p:nvSpPr>
          <p:cNvPr id="14" name="Text 8"/>
          <p:cNvSpPr/>
          <p:nvPr/>
        </p:nvSpPr>
        <p:spPr>
          <a:xfrm>
            <a:off x="2555796" y="5678091"/>
            <a:ext cx="2321481" cy="2901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Tối ưu hóa</a:t>
            </a:r>
            <a:endParaRPr lang="en-US" sz="1800" dirty="0"/>
          </a:p>
        </p:txBody>
      </p:sp>
      <p:sp>
        <p:nvSpPr>
          <p:cNvPr id="15" name="Text 9"/>
          <p:cNvSpPr/>
          <p:nvPr/>
        </p:nvSpPr>
        <p:spPr>
          <a:xfrm>
            <a:off x="2555796" y="6079569"/>
            <a:ext cx="10632996" cy="2971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Điều chỉnh siêu tham số để đạt hiệu suất tốt nhất.</a:t>
            </a:r>
            <a:endParaRPr lang="en-US" sz="1450" dirty="0"/>
          </a:p>
        </p:txBody>
      </p:sp>
      <p:pic>
        <p:nvPicPr>
          <p:cNvPr id="16" name="Image 4" descr="preencoded.png"/>
          <p:cNvPicPr>
            <a:picLocks noChangeAspect="1"/>
          </p:cNvPicPr>
          <p:nvPr/>
        </p:nvPicPr>
        <p:blipFill>
          <a:blip r:embed="rId7"/>
          <a:stretch>
            <a:fillRect/>
          </a:stretch>
        </p:blipFill>
        <p:spPr>
          <a:xfrm>
            <a:off x="1441609" y="6606778"/>
            <a:ext cx="928568" cy="1114306"/>
          </a:xfrm>
          <a:prstGeom prst="rect">
            <a:avLst/>
          </a:prstGeom>
        </p:spPr>
      </p:pic>
      <p:sp>
        <p:nvSpPr>
          <p:cNvPr id="17" name="Text 10"/>
          <p:cNvSpPr/>
          <p:nvPr/>
        </p:nvSpPr>
        <p:spPr>
          <a:xfrm>
            <a:off x="2555796" y="6792397"/>
            <a:ext cx="2321481" cy="2901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Đánh giá</a:t>
            </a:r>
            <a:endParaRPr lang="en-US" sz="1800" dirty="0"/>
          </a:p>
        </p:txBody>
      </p:sp>
      <p:sp>
        <p:nvSpPr>
          <p:cNvPr id="18" name="Text 11"/>
          <p:cNvSpPr/>
          <p:nvPr/>
        </p:nvSpPr>
        <p:spPr>
          <a:xfrm>
            <a:off x="2555796" y="7193875"/>
            <a:ext cx="10632996" cy="2971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Đánh giá độ chính xác và độ mạnh của mô hình.</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41809" y="537210"/>
            <a:ext cx="5576292" cy="487918"/>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Thu thập Dữ liệu: </a:t>
            </a:r>
            <a:r>
              <a:rPr lang="en-US" sz="3050" b="1" u="sng" dirty="0">
                <a:solidFill>
                  <a:srgbClr val="4950BC"/>
                </a:solidFill>
                <a:latin typeface="Inter Bold" pitchFamily="34" charset="0"/>
                <a:ea typeface="Inter Bold" pitchFamily="34" charset="-122"/>
                <a:cs typeface="Inter Bold" pitchFamily="34" charset="-120"/>
                <a:hlinkClick r:id="rId3">
                  <a:extLst>
                    <a:ext uri="{A12FA001-AC4F-418D-AE19-62706E023703}">
                      <ahyp:hlinkClr xmlns:ahyp="http://schemas.microsoft.com/office/drawing/2018/hyperlinkcolor" val="tx"/>
                    </a:ext>
                  </a:extLst>
                </a:hlinkClick>
              </a:rPr>
              <a:t>Nhatot.com</a:t>
            </a:r>
            <a:endParaRPr lang="en-US" sz="3050" dirty="0"/>
          </a:p>
        </p:txBody>
      </p:sp>
      <p:sp>
        <p:nvSpPr>
          <p:cNvPr id="3" name="Text 1"/>
          <p:cNvSpPr/>
          <p:nvPr/>
        </p:nvSpPr>
        <p:spPr>
          <a:xfrm>
            <a:off x="1141809" y="1493520"/>
            <a:ext cx="5935266" cy="124968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Chúng tôi đã sử dụng công cụ 'Crawl4AI' để thu thập dữ liệu từ </a:t>
            </a:r>
            <a:r>
              <a:rPr lang="en-US" sz="150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nhatot.com</a:t>
            </a:r>
            <a:r>
              <a:rPr lang="en-US" sz="1500" dirty="0">
                <a:solidFill>
                  <a:srgbClr val="272525"/>
                </a:solidFill>
                <a:latin typeface="Inter" pitchFamily="34" charset="0"/>
                <a:ea typeface="Inter" pitchFamily="34" charset="-122"/>
                <a:cs typeface="Inter" pitchFamily="34" charset="-120"/>
              </a:rPr>
              <a:t>, một trong những nền tảng bất động sản lớn nhất Việt Nam. Dữ liệu bao gồm 7.669 danh sách giao dịch, cung cấp một tập dữ liệu phong phú để phân tích.</a:t>
            </a:r>
            <a:endParaRPr lang="en-US" sz="1500" dirty="0"/>
          </a:p>
        </p:txBody>
      </p:sp>
      <p:sp>
        <p:nvSpPr>
          <p:cNvPr id="4" name="Text 2"/>
          <p:cNvSpPr/>
          <p:nvPr/>
        </p:nvSpPr>
        <p:spPr>
          <a:xfrm>
            <a:off x="1141809" y="2918817"/>
            <a:ext cx="5935266" cy="31242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Nguồn:</a:t>
            </a:r>
            <a:r>
              <a:rPr lang="en-US" sz="1500" dirty="0">
                <a:solidFill>
                  <a:srgbClr val="272525"/>
                </a:solidFill>
                <a:latin typeface="Inter" pitchFamily="34" charset="0"/>
                <a:ea typeface="Inter" pitchFamily="34" charset="-122"/>
                <a:cs typeface="Inter" pitchFamily="34" charset="-120"/>
              </a:rPr>
              <a:t> Nhatot.com</a:t>
            </a:r>
            <a:endParaRPr lang="en-US" sz="1500" dirty="0"/>
          </a:p>
        </p:txBody>
      </p:sp>
      <p:sp>
        <p:nvSpPr>
          <p:cNvPr id="5" name="Text 3"/>
          <p:cNvSpPr/>
          <p:nvPr/>
        </p:nvSpPr>
        <p:spPr>
          <a:xfrm>
            <a:off x="1141809" y="3299460"/>
            <a:ext cx="5935266" cy="31242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Công cụ:</a:t>
            </a:r>
            <a:r>
              <a:rPr lang="en-US" sz="1500" dirty="0">
                <a:solidFill>
                  <a:srgbClr val="272525"/>
                </a:solidFill>
                <a:latin typeface="Inter" pitchFamily="34" charset="0"/>
                <a:ea typeface="Inter" pitchFamily="34" charset="-122"/>
                <a:cs typeface="Inter" pitchFamily="34" charset="-120"/>
              </a:rPr>
              <a:t> Crawl4AI</a:t>
            </a:r>
            <a:endParaRPr lang="en-US" sz="1500" dirty="0"/>
          </a:p>
        </p:txBody>
      </p:sp>
      <p:sp>
        <p:nvSpPr>
          <p:cNvPr id="6" name="Text 4"/>
          <p:cNvSpPr/>
          <p:nvPr/>
        </p:nvSpPr>
        <p:spPr>
          <a:xfrm>
            <a:off x="1141809" y="3680103"/>
            <a:ext cx="5935266" cy="31242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Số lượng danh sách:</a:t>
            </a:r>
            <a:r>
              <a:rPr lang="en-US" sz="1500" dirty="0">
                <a:solidFill>
                  <a:srgbClr val="272525"/>
                </a:solidFill>
                <a:latin typeface="Inter" pitchFamily="34" charset="0"/>
                <a:ea typeface="Inter" pitchFamily="34" charset="-122"/>
                <a:cs typeface="Inter" pitchFamily="34" charset="-120"/>
              </a:rPr>
              <a:t> 7.669</a:t>
            </a:r>
            <a:endParaRPr lang="en-US" sz="1500" dirty="0"/>
          </a:p>
        </p:txBody>
      </p:sp>
      <p:sp>
        <p:nvSpPr>
          <p:cNvPr id="7" name="Text 5"/>
          <p:cNvSpPr/>
          <p:nvPr/>
        </p:nvSpPr>
        <p:spPr>
          <a:xfrm>
            <a:off x="1141809" y="4060746"/>
            <a:ext cx="5935266" cy="624840"/>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Chiến lược:</a:t>
            </a:r>
            <a:r>
              <a:rPr lang="en-US" sz="1500" dirty="0">
                <a:solidFill>
                  <a:srgbClr val="272525"/>
                </a:solidFill>
                <a:latin typeface="Inter" pitchFamily="34" charset="0"/>
                <a:ea typeface="Inter" pitchFamily="34" charset="-122"/>
                <a:cs typeface="Inter" pitchFamily="34" charset="-120"/>
              </a:rPr>
              <a:t> Thu thập dữ liệu thời gian thực để phản ánh thị trường biến động.</a:t>
            </a:r>
            <a:endParaRPr lang="en-US" sz="1500" dirty="0"/>
          </a:p>
        </p:txBody>
      </p:sp>
      <p:pic>
        <p:nvPicPr>
          <p:cNvPr id="8" name="Image 0" descr="preencoded.png"/>
          <p:cNvPicPr>
            <a:picLocks noChangeAspect="1"/>
          </p:cNvPicPr>
          <p:nvPr/>
        </p:nvPicPr>
        <p:blipFill>
          <a:blip r:embed="rId5"/>
          <a:stretch>
            <a:fillRect/>
          </a:stretch>
        </p:blipFill>
        <p:spPr>
          <a:xfrm>
            <a:off x="7560945" y="1537454"/>
            <a:ext cx="5935266" cy="59352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45074"/>
            <a:ext cx="7419142"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Phân tích Dữ liệu Khám phá (EDA)</a:t>
            </a:r>
            <a:endParaRPr lang="en-US" sz="3550" dirty="0"/>
          </a:p>
        </p:txBody>
      </p:sp>
      <p:sp>
        <p:nvSpPr>
          <p:cNvPr id="3" name="Text 1"/>
          <p:cNvSpPr/>
          <p:nvPr/>
        </p:nvSpPr>
        <p:spPr>
          <a:xfrm>
            <a:off x="793790" y="256567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Phân tích ban đầu cho thấy sự phân bố đặc trưng của giá cả và diện tích, cùng với các vấn đề về dữ liệu thiếu.</a:t>
            </a:r>
            <a:endParaRPr lang="en-US" sz="1750" dirty="0"/>
          </a:p>
        </p:txBody>
      </p:sp>
      <p:sp>
        <p:nvSpPr>
          <p:cNvPr id="4" name="Shape 2"/>
          <p:cNvSpPr/>
          <p:nvPr/>
        </p:nvSpPr>
        <p:spPr>
          <a:xfrm>
            <a:off x="793790" y="3183731"/>
            <a:ext cx="4196358" cy="2955250"/>
          </a:xfrm>
          <a:prstGeom prst="roundRect">
            <a:avLst>
              <a:gd name="adj" fmla="val 3224"/>
            </a:avLst>
          </a:prstGeom>
          <a:solidFill>
            <a:srgbClr val="DADBF1"/>
          </a:solidFill>
          <a:ln w="7620">
            <a:solidFill>
              <a:srgbClr val="C0C1D7"/>
            </a:solidFill>
            <a:prstDash val="solid"/>
          </a:ln>
        </p:spPr>
        <p:txBody>
          <a:bodyPr/>
          <a:lstStyle/>
          <a:p>
            <a:endParaRPr lang="en-US"/>
          </a:p>
        </p:txBody>
      </p:sp>
      <p:sp>
        <p:nvSpPr>
          <p:cNvPr id="5" name="Shape 3"/>
          <p:cNvSpPr/>
          <p:nvPr/>
        </p:nvSpPr>
        <p:spPr>
          <a:xfrm>
            <a:off x="1028224" y="3418165"/>
            <a:ext cx="680442" cy="680442"/>
          </a:xfrm>
          <a:prstGeom prst="roundRect">
            <a:avLst>
              <a:gd name="adj" fmla="val 13436980"/>
            </a:avLst>
          </a:prstGeom>
          <a:solidFill>
            <a:srgbClr val="4950BC"/>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3605213"/>
            <a:ext cx="306110" cy="306110"/>
          </a:xfrm>
          <a:prstGeom prst="rect">
            <a:avLst/>
          </a:prstGeom>
        </p:spPr>
      </p:pic>
      <p:sp>
        <p:nvSpPr>
          <p:cNvPr id="7" name="Text 4"/>
          <p:cNvSpPr/>
          <p:nvPr/>
        </p:nvSpPr>
        <p:spPr>
          <a:xfrm>
            <a:off x="1028224" y="4325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Phân bố Dài</a:t>
            </a:r>
            <a:endParaRPr lang="en-US" sz="2200" dirty="0"/>
          </a:p>
        </p:txBody>
      </p:sp>
      <p:sp>
        <p:nvSpPr>
          <p:cNvPr id="8" name="Text 5"/>
          <p:cNvSpPr/>
          <p:nvPr/>
        </p:nvSpPr>
        <p:spPr>
          <a:xfrm>
            <a:off x="1028224" y="481584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Giá cả và diện tích cho thấy phân bố dài, với một số lượng nhỏ các giá trị cực đoan.</a:t>
            </a:r>
            <a:endParaRPr lang="en-US" sz="1750" dirty="0"/>
          </a:p>
        </p:txBody>
      </p:sp>
      <p:sp>
        <p:nvSpPr>
          <p:cNvPr id="9" name="Shape 6"/>
          <p:cNvSpPr/>
          <p:nvPr/>
        </p:nvSpPr>
        <p:spPr>
          <a:xfrm>
            <a:off x="5216962" y="3183731"/>
            <a:ext cx="4196358" cy="2955250"/>
          </a:xfrm>
          <a:prstGeom prst="roundRect">
            <a:avLst>
              <a:gd name="adj" fmla="val 3224"/>
            </a:avLst>
          </a:prstGeom>
          <a:solidFill>
            <a:srgbClr val="DADBF1"/>
          </a:solidFill>
          <a:ln w="7620">
            <a:solidFill>
              <a:srgbClr val="C0C1D7"/>
            </a:solidFill>
            <a:prstDash val="solid"/>
          </a:ln>
        </p:spPr>
        <p:txBody>
          <a:bodyPr/>
          <a:lstStyle/>
          <a:p>
            <a:endParaRPr lang="en-US"/>
          </a:p>
        </p:txBody>
      </p:sp>
      <p:sp>
        <p:nvSpPr>
          <p:cNvPr id="10" name="Shape 7"/>
          <p:cNvSpPr/>
          <p:nvPr/>
        </p:nvSpPr>
        <p:spPr>
          <a:xfrm>
            <a:off x="5451396" y="3418165"/>
            <a:ext cx="680442" cy="680442"/>
          </a:xfrm>
          <a:prstGeom prst="roundRect">
            <a:avLst>
              <a:gd name="adj" fmla="val 13436980"/>
            </a:avLst>
          </a:prstGeom>
          <a:solidFill>
            <a:srgbClr val="4950BC"/>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3605213"/>
            <a:ext cx="306110" cy="306110"/>
          </a:xfrm>
          <a:prstGeom prst="rect">
            <a:avLst/>
          </a:prstGeom>
        </p:spPr>
      </p:pic>
      <p:sp>
        <p:nvSpPr>
          <p:cNvPr id="12" name="Text 8"/>
          <p:cNvSpPr/>
          <p:nvPr/>
        </p:nvSpPr>
        <p:spPr>
          <a:xfrm>
            <a:off x="5451396" y="4325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Giá trị ngoại lai</a:t>
            </a:r>
            <a:endParaRPr lang="en-US" sz="2200" dirty="0"/>
          </a:p>
        </p:txBody>
      </p:sp>
      <p:sp>
        <p:nvSpPr>
          <p:cNvPr id="13" name="Text 9"/>
          <p:cNvSpPr/>
          <p:nvPr/>
        </p:nvSpPr>
        <p:spPr>
          <a:xfrm>
            <a:off x="5451396" y="481584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Sự hiện diện của các giá trị ngoại lai đáng kể cần được xử lý cẩn thận trong quá trình tiền xử lý.</a:t>
            </a:r>
            <a:endParaRPr lang="en-US" sz="1750" dirty="0"/>
          </a:p>
        </p:txBody>
      </p:sp>
      <p:sp>
        <p:nvSpPr>
          <p:cNvPr id="14" name="Shape 10"/>
          <p:cNvSpPr/>
          <p:nvPr/>
        </p:nvSpPr>
        <p:spPr>
          <a:xfrm>
            <a:off x="9640133" y="3183731"/>
            <a:ext cx="4196358" cy="2955250"/>
          </a:xfrm>
          <a:prstGeom prst="roundRect">
            <a:avLst>
              <a:gd name="adj" fmla="val 3224"/>
            </a:avLst>
          </a:prstGeom>
          <a:solidFill>
            <a:srgbClr val="DADBF1"/>
          </a:solidFill>
          <a:ln w="7620">
            <a:solidFill>
              <a:srgbClr val="C0C1D7"/>
            </a:solidFill>
            <a:prstDash val="solid"/>
          </a:ln>
        </p:spPr>
        <p:txBody>
          <a:bodyPr/>
          <a:lstStyle/>
          <a:p>
            <a:endParaRPr lang="en-US"/>
          </a:p>
        </p:txBody>
      </p:sp>
      <p:sp>
        <p:nvSpPr>
          <p:cNvPr id="15" name="Shape 11"/>
          <p:cNvSpPr/>
          <p:nvPr/>
        </p:nvSpPr>
        <p:spPr>
          <a:xfrm>
            <a:off x="9874568" y="3418165"/>
            <a:ext cx="680442" cy="680442"/>
          </a:xfrm>
          <a:prstGeom prst="roundRect">
            <a:avLst>
              <a:gd name="adj" fmla="val 13436980"/>
            </a:avLst>
          </a:prstGeom>
          <a:solidFill>
            <a:srgbClr val="4950BC"/>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3605213"/>
            <a:ext cx="306110" cy="306110"/>
          </a:xfrm>
          <a:prstGeom prst="rect">
            <a:avLst/>
          </a:prstGeom>
        </p:spPr>
      </p:pic>
      <p:sp>
        <p:nvSpPr>
          <p:cNvPr id="17" name="Text 12"/>
          <p:cNvSpPr/>
          <p:nvPr/>
        </p:nvSpPr>
        <p:spPr>
          <a:xfrm>
            <a:off x="9874568" y="4325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Giá trị bị thiếu</a:t>
            </a:r>
            <a:endParaRPr lang="en-US" sz="2200" dirty="0"/>
          </a:p>
        </p:txBody>
      </p:sp>
      <p:sp>
        <p:nvSpPr>
          <p:cNvPr id="18" name="Text 13"/>
          <p:cNvSpPr/>
          <p:nvPr/>
        </p:nvSpPr>
        <p:spPr>
          <a:xfrm>
            <a:off x="9874568" y="481584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Các đặc trưng như Hướng và Nội thất có giá trị bị thiếu, được coi là thông tin quan trọng.</a:t>
            </a:r>
            <a:endParaRPr lang="en-US" sz="1750" dirty="0"/>
          </a:p>
        </p:txBody>
      </p:sp>
      <p:sp>
        <p:nvSpPr>
          <p:cNvPr id="19" name="Text 14"/>
          <p:cNvSpPr/>
          <p:nvPr/>
        </p:nvSpPr>
        <p:spPr>
          <a:xfrm>
            <a:off x="793790" y="6394132"/>
            <a:ext cx="13042821" cy="290274"/>
          </a:xfrm>
          <a:prstGeom prst="rect">
            <a:avLst/>
          </a:prstGeom>
          <a:noFill/>
          <a:ln/>
        </p:spPr>
        <p:txBody>
          <a:bodyPr wrap="none" lIns="0" tIns="0" rIns="0" bIns="0" rtlCol="0" anchor="t"/>
          <a:lstStyle/>
          <a:p>
            <a:pPr marL="0" indent="0" algn="l">
              <a:lnSpc>
                <a:spcPts val="2250"/>
              </a:lnSpc>
              <a:buNone/>
            </a:pPr>
            <a:r>
              <a:rPr lang="en-US" sz="1400" i="1" dirty="0">
                <a:solidFill>
                  <a:srgbClr val="272525"/>
                </a:solidFill>
                <a:latin typeface="Inter" pitchFamily="34" charset="0"/>
                <a:ea typeface="Inter" pitchFamily="34" charset="-122"/>
                <a:cs typeface="Inter" pitchFamily="34" charset="-120"/>
              </a:rPr>
              <a:t>Biểu đồ minh họa phân bố giá nhà (phân bố dài) và sự hiện diện của các giá trị ngoại lai.</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82532-B1C4-8097-62BB-6A33DEDE6A0A}"/>
              </a:ext>
            </a:extLst>
          </p:cNvPr>
          <p:cNvPicPr>
            <a:picLocks noChangeAspect="1"/>
          </p:cNvPicPr>
          <p:nvPr/>
        </p:nvPicPr>
        <p:blipFill>
          <a:blip r:embed="rId2"/>
          <a:stretch>
            <a:fillRect/>
          </a:stretch>
        </p:blipFill>
        <p:spPr>
          <a:xfrm>
            <a:off x="2133500" y="1498845"/>
            <a:ext cx="10363399" cy="5231910"/>
          </a:xfrm>
          <a:prstGeom prst="rect">
            <a:avLst/>
          </a:prstGeom>
        </p:spPr>
      </p:pic>
    </p:spTree>
    <p:extLst>
      <p:ext uri="{BB962C8B-B14F-4D97-AF65-F5344CB8AC3E}">
        <p14:creationId xmlns:p14="http://schemas.microsoft.com/office/powerpoint/2010/main" val="158494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E81FF5-9B6B-4AE8-AFD0-ACA5CA0233C1}"/>
              </a:ext>
            </a:extLst>
          </p:cNvPr>
          <p:cNvPicPr>
            <a:picLocks noChangeAspect="1"/>
          </p:cNvPicPr>
          <p:nvPr/>
        </p:nvPicPr>
        <p:blipFill>
          <a:blip r:embed="rId2"/>
          <a:stretch>
            <a:fillRect/>
          </a:stretch>
        </p:blipFill>
        <p:spPr>
          <a:xfrm>
            <a:off x="1681162" y="2243137"/>
            <a:ext cx="11268075" cy="3743325"/>
          </a:xfrm>
          <a:prstGeom prst="rect">
            <a:avLst/>
          </a:prstGeom>
        </p:spPr>
      </p:pic>
    </p:spTree>
    <p:extLst>
      <p:ext uri="{BB962C8B-B14F-4D97-AF65-F5344CB8AC3E}">
        <p14:creationId xmlns:p14="http://schemas.microsoft.com/office/powerpoint/2010/main" val="426526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E2ACF-9EA7-448A-A6BB-4CFABA122878}"/>
              </a:ext>
            </a:extLst>
          </p:cNvPr>
          <p:cNvPicPr>
            <a:picLocks noChangeAspect="1"/>
          </p:cNvPicPr>
          <p:nvPr/>
        </p:nvPicPr>
        <p:blipFill>
          <a:blip r:embed="rId2"/>
          <a:stretch>
            <a:fillRect/>
          </a:stretch>
        </p:blipFill>
        <p:spPr>
          <a:xfrm>
            <a:off x="3964722" y="823796"/>
            <a:ext cx="7231101" cy="6225035"/>
          </a:xfrm>
          <a:prstGeom prst="rect">
            <a:avLst/>
          </a:prstGeom>
        </p:spPr>
      </p:pic>
    </p:spTree>
    <p:extLst>
      <p:ext uri="{BB962C8B-B14F-4D97-AF65-F5344CB8AC3E}">
        <p14:creationId xmlns:p14="http://schemas.microsoft.com/office/powerpoint/2010/main" val="391433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44754" y="477202"/>
            <a:ext cx="9466421" cy="432435"/>
          </a:xfrm>
          <a:prstGeom prst="rect">
            <a:avLst/>
          </a:prstGeom>
          <a:noFill/>
          <a:ln/>
        </p:spPr>
        <p:txBody>
          <a:bodyPr wrap="none" lIns="0" tIns="0" rIns="0" bIns="0" rtlCol="0" anchor="t"/>
          <a:lstStyle/>
          <a:p>
            <a:pPr marL="0" indent="0" algn="l">
              <a:lnSpc>
                <a:spcPts val="3400"/>
              </a:lnSpc>
              <a:buNone/>
            </a:pPr>
            <a:r>
              <a:rPr lang="en-US" sz="2700" b="1" dirty="0">
                <a:solidFill>
                  <a:srgbClr val="000000"/>
                </a:solidFill>
                <a:latin typeface="Inter Bold" pitchFamily="34" charset="0"/>
                <a:ea typeface="Inter Bold" pitchFamily="34" charset="-122"/>
                <a:cs typeface="Inter Bold" pitchFamily="34" charset="-120"/>
              </a:rPr>
              <a:t>Chiến lược Tiền xử lý: "Làm sạch trước, Chuyển đổi sau"</a:t>
            </a:r>
            <a:endParaRPr lang="en-US" sz="2700" dirty="0"/>
          </a:p>
        </p:txBody>
      </p:sp>
      <p:sp>
        <p:nvSpPr>
          <p:cNvPr id="3" name="Text 1"/>
          <p:cNvSpPr/>
          <p:nvPr/>
        </p:nvSpPr>
        <p:spPr>
          <a:xfrm>
            <a:off x="1844754" y="1255514"/>
            <a:ext cx="10940891" cy="276701"/>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Cách tiếp cận hai bước của chúng tôi đảm bảo dữ liệu được chuẩn bị tốt để mô hình hóa.</a:t>
            </a:r>
            <a:endParaRPr lang="en-US" sz="1350" dirty="0"/>
          </a:p>
        </p:txBody>
      </p:sp>
      <p:sp>
        <p:nvSpPr>
          <p:cNvPr id="4" name="Text 2"/>
          <p:cNvSpPr/>
          <p:nvPr/>
        </p:nvSpPr>
        <p:spPr>
          <a:xfrm>
            <a:off x="1844754" y="1921312"/>
            <a:ext cx="172879" cy="21621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Light" pitchFamily="34" charset="0"/>
                <a:ea typeface="Inter Light" pitchFamily="34" charset="-122"/>
                <a:cs typeface="Inter Light" pitchFamily="34" charset="-120"/>
              </a:rPr>
              <a:t>01</a:t>
            </a:r>
            <a:endParaRPr lang="en-US" sz="1350" dirty="0"/>
          </a:p>
        </p:txBody>
      </p:sp>
      <p:sp>
        <p:nvSpPr>
          <p:cNvPr id="5" name="Shape 3"/>
          <p:cNvSpPr/>
          <p:nvPr/>
        </p:nvSpPr>
        <p:spPr>
          <a:xfrm>
            <a:off x="1844754" y="2192417"/>
            <a:ext cx="5259467" cy="22860"/>
          </a:xfrm>
          <a:prstGeom prst="rect">
            <a:avLst/>
          </a:prstGeom>
          <a:solidFill>
            <a:srgbClr val="4950BC"/>
          </a:solidFill>
          <a:ln/>
        </p:spPr>
        <p:txBody>
          <a:bodyPr/>
          <a:lstStyle/>
          <a:p>
            <a:endParaRPr lang="en-US"/>
          </a:p>
        </p:txBody>
      </p:sp>
      <p:sp>
        <p:nvSpPr>
          <p:cNvPr id="6" name="Text 4"/>
          <p:cNvSpPr/>
          <p:nvPr/>
        </p:nvSpPr>
        <p:spPr>
          <a:xfrm>
            <a:off x="1844754" y="2324576"/>
            <a:ext cx="3020258" cy="270272"/>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Giai đoạn 1: Làm sạch dữ liệu</a:t>
            </a:r>
            <a:endParaRPr lang="en-US" sz="1700" dirty="0"/>
          </a:p>
        </p:txBody>
      </p:sp>
      <p:sp>
        <p:nvSpPr>
          <p:cNvPr id="7" name="Text 5"/>
          <p:cNvSpPr/>
          <p:nvPr/>
        </p:nvSpPr>
        <p:spPr>
          <a:xfrm>
            <a:off x="1844754" y="2767727"/>
            <a:ext cx="5259467" cy="55340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Xử lý các giá trị NaN bằng cách coi chúng như thông tin (chiến lược Min/Max), thay vì loại bỏ chúng.</a:t>
            </a:r>
            <a:endParaRPr lang="en-US" sz="1350" dirty="0"/>
          </a:p>
        </p:txBody>
      </p:sp>
      <p:sp>
        <p:nvSpPr>
          <p:cNvPr id="8" name="Text 6"/>
          <p:cNvSpPr/>
          <p:nvPr/>
        </p:nvSpPr>
        <p:spPr>
          <a:xfrm>
            <a:off x="1844754" y="3623667"/>
            <a:ext cx="172879" cy="21621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Light" pitchFamily="34" charset="0"/>
                <a:ea typeface="Inter Light" pitchFamily="34" charset="-122"/>
                <a:cs typeface="Inter Light" pitchFamily="34" charset="-120"/>
              </a:rPr>
              <a:t>02</a:t>
            </a:r>
            <a:endParaRPr lang="en-US" sz="1350" dirty="0"/>
          </a:p>
        </p:txBody>
      </p:sp>
      <p:sp>
        <p:nvSpPr>
          <p:cNvPr id="9" name="Shape 7"/>
          <p:cNvSpPr/>
          <p:nvPr/>
        </p:nvSpPr>
        <p:spPr>
          <a:xfrm>
            <a:off x="1844754" y="3894773"/>
            <a:ext cx="5259467" cy="22860"/>
          </a:xfrm>
          <a:prstGeom prst="rect">
            <a:avLst/>
          </a:prstGeom>
          <a:solidFill>
            <a:srgbClr val="4950BC"/>
          </a:solidFill>
          <a:ln/>
        </p:spPr>
        <p:txBody>
          <a:bodyPr/>
          <a:lstStyle/>
          <a:p>
            <a:endParaRPr lang="en-US"/>
          </a:p>
        </p:txBody>
      </p:sp>
      <p:sp>
        <p:nvSpPr>
          <p:cNvPr id="10" name="Text 8"/>
          <p:cNvSpPr/>
          <p:nvPr/>
        </p:nvSpPr>
        <p:spPr>
          <a:xfrm>
            <a:off x="1844754" y="4026932"/>
            <a:ext cx="3250883" cy="270272"/>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Giai đoạn 2: Kỹ thuật đặc trưng</a:t>
            </a:r>
            <a:endParaRPr lang="en-US" sz="1700" dirty="0"/>
          </a:p>
        </p:txBody>
      </p:sp>
      <p:sp>
        <p:nvSpPr>
          <p:cNvPr id="11" name="Text 9"/>
          <p:cNvSpPr/>
          <p:nvPr/>
        </p:nvSpPr>
        <p:spPr>
          <a:xfrm>
            <a:off x="1844754" y="4470082"/>
            <a:ext cx="5259467" cy="55340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Tạo các đặc trưng mới như "Tổng số phòng",… từ dữ liệu thô để tăng cường khả năng dự đoán.</a:t>
            </a:r>
            <a:endParaRPr lang="en-US" sz="1350" dirty="0"/>
          </a:p>
        </p:txBody>
      </p:sp>
      <p:pic>
        <p:nvPicPr>
          <p:cNvPr id="12" name="Image 0" descr="preencoded.png"/>
          <p:cNvPicPr>
            <a:picLocks noChangeAspect="1"/>
          </p:cNvPicPr>
          <p:nvPr/>
        </p:nvPicPr>
        <p:blipFill>
          <a:blip r:embed="rId3"/>
          <a:stretch>
            <a:fillRect/>
          </a:stretch>
        </p:blipFill>
        <p:spPr>
          <a:xfrm>
            <a:off x="7533799" y="1921312"/>
            <a:ext cx="5259467" cy="5259467"/>
          </a:xfrm>
          <a:prstGeom prst="rect">
            <a:avLst/>
          </a:prstGeom>
        </p:spPr>
      </p:pic>
      <p:sp>
        <p:nvSpPr>
          <p:cNvPr id="13" name="Text 10"/>
          <p:cNvSpPr/>
          <p:nvPr/>
        </p:nvSpPr>
        <p:spPr>
          <a:xfrm>
            <a:off x="7533799" y="7375327"/>
            <a:ext cx="5259467" cy="221337"/>
          </a:xfrm>
          <a:prstGeom prst="rect">
            <a:avLst/>
          </a:prstGeom>
          <a:noFill/>
          <a:ln/>
        </p:spPr>
        <p:txBody>
          <a:bodyPr wrap="none" lIns="0" tIns="0" rIns="0" bIns="0" rtlCol="0" anchor="t"/>
          <a:lstStyle/>
          <a:p>
            <a:pPr marL="0" indent="0" algn="l">
              <a:lnSpc>
                <a:spcPts val="1700"/>
              </a:lnSpc>
              <a:buNone/>
            </a:pPr>
            <a:r>
              <a:rPr lang="en-US" sz="1050" i="1" dirty="0">
                <a:solidFill>
                  <a:srgbClr val="272525"/>
                </a:solidFill>
                <a:latin typeface="Inter" pitchFamily="34" charset="0"/>
                <a:ea typeface="Inter" pitchFamily="34" charset="-122"/>
                <a:cs typeface="Inter" pitchFamily="34" charset="-120"/>
              </a:rPr>
              <a:t>Quy trình tiền xử lý dữ liệu từ làm sạch đến kỹ thuật đặc trưng.</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1050</Words>
  <Application>Microsoft Office PowerPoint</Application>
  <PresentationFormat>Custom</PresentationFormat>
  <Paragraphs>90</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Inter Bold</vt:lpstr>
      <vt:lpstr>Inter Light</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Phan Son</cp:lastModifiedBy>
  <cp:revision>3</cp:revision>
  <dcterms:created xsi:type="dcterms:W3CDTF">2026-01-19T14:41:33Z</dcterms:created>
  <dcterms:modified xsi:type="dcterms:W3CDTF">2026-01-19T15:04:24Z</dcterms:modified>
</cp:coreProperties>
</file>